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2757"/>
  </p:normalViewPr>
  <p:slideViewPr>
    <p:cSldViewPr snapToGrid="0" snapToObjects="1">
      <p:cViewPr>
        <p:scale>
          <a:sx n="110" d="100"/>
          <a:sy n="110" d="100"/>
        </p:scale>
        <p:origin x="372" y="102"/>
      </p:cViewPr>
      <p:guideLst>
        <p:guide orient="horz" pos="215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2020-09-22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hyperlink" Target="https://app.netlify.com/signup?_ga=2.136624752.1330685940.1600782179-1380438874.1600782179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developer.android.com/studio/index.html" TargetMode="External" /><Relationship Id="rId3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Relationship Id="rId3" Type="http://schemas.openxmlformats.org/officeDocument/2006/relationships/image" Target="../media/image33.jpeg"  /><Relationship Id="rId4" Type="http://schemas.openxmlformats.org/officeDocument/2006/relationships/image" Target="../media/image2.jpeg"  /><Relationship Id="rId5" Type="http://schemas.openxmlformats.org/officeDocument/2006/relationships/image" Target="../media/image3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Relationship Id="rId3" Type="http://schemas.openxmlformats.org/officeDocument/2006/relationships/image" Target="../media/image3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2.mp4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3.mp4"  /><Relationship Id="rId3" Type="http://schemas.microsoft.com/office/2007/relationships/media" Target="../media/media4.mp4"  /><Relationship Id="rId4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인공지능 헬스트레이너 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5162" y="3785141"/>
            <a:ext cx="9631127" cy="2647357"/>
          </a:xfrm>
        </p:spPr>
        <p:txBody>
          <a:bodyPr/>
          <a:lstStyle/>
          <a:p>
            <a:pPr algn="r">
              <a:defRPr/>
            </a:pPr>
            <a:r>
              <a:rPr lang="ko-KR" altLang="en-US"/>
              <a:t>인공지능 헬스트레이너</a:t>
            </a:r>
            <a:endParaRPr lang="ko-KR" altLang="en-US"/>
          </a:p>
          <a:p>
            <a:pPr algn="r">
              <a:defRPr/>
            </a:pPr>
            <a:r>
              <a:rPr lang="en-US" altLang="ko-KR"/>
              <a:t>201704082</a:t>
            </a:r>
            <a:r>
              <a:rPr lang="ko-KR" altLang="en-US"/>
              <a:t> 오세훈</a:t>
            </a:r>
            <a:endParaRPr lang="ko-KR" altLang="en-US"/>
          </a:p>
          <a:p>
            <a:pPr algn="r">
              <a:defRPr/>
            </a:pPr>
            <a:r>
              <a:rPr lang="en-US" altLang="ko-KR"/>
              <a:t>201518022</a:t>
            </a:r>
            <a:r>
              <a:rPr lang="ko-KR" altLang="en-US"/>
              <a:t> 김은혜</a:t>
            </a:r>
            <a:endParaRPr lang="ko-KR" altLang="en-US"/>
          </a:p>
          <a:p>
            <a:pPr algn="r">
              <a:defRPr/>
            </a:pPr>
            <a:endParaRPr lang="ko-KR" altLang="en-US"/>
          </a:p>
          <a:p>
            <a:pPr algn="r">
              <a:defRPr/>
            </a:pPr>
            <a:r>
              <a:rPr lang="ko-KR" altLang="en-US"/>
              <a:t>                   </a:t>
            </a:r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2270586" y="2066292"/>
            <a:ext cx="9635703" cy="957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u="none" strike="noStrike" kern="1200" cap="none" spc="0" normalizeH="0" baseline="0" mc:Ignorable="hp" hp:hslEmbossed="0">
                <a:solidFill>
                  <a:srgbClr val="716340"/>
                </a:solidFill>
                <a:latin typeface="Arial"/>
                <a:ea typeface="한컴 윤고딕 240"/>
                <a:cs typeface="한컴 윤고딕 240"/>
              </a:rPr>
              <a:t>캡스톤 디자인 기말 평가</a:t>
            </a:r>
            <a:endParaRPr xmlns:mc="http://schemas.openxmlformats.org/markup-compatibility/2006" xmlns:hp="http://schemas.haansoft.com/office/presentation/8.0" kumimoji="0" lang="ko-KR" altLang="en-US" sz="5400" b="0" i="0" u="none" strike="noStrike" kern="1200" cap="none" spc="0" normalizeH="0" baseline="0" mc:Ignorable="hp" hp:hslEmbossed="0">
              <a:solidFill>
                <a:srgbClr val="716340"/>
              </a:solidFill>
              <a:latin typeface="Arial"/>
              <a:ea typeface="한컴 윤고딕 240"/>
              <a:cs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Pose Project</a:t>
            </a:r>
            <a:r>
              <a:rPr lang="ko-KR" altLang="en-US"/>
              <a:t> 활용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118952" y="1308100"/>
            <a:ext cx="9928693" cy="4960939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2158117" y="2300993"/>
            <a:ext cx="670278" cy="24341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2828395" y="2260849"/>
            <a:ext cx="2716389" cy="3661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이름 설정 하는 곳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6" name=""/>
          <p:cNvSpPr/>
          <p:nvPr/>
        </p:nvSpPr>
        <p:spPr>
          <a:xfrm>
            <a:off x="2054753" y="2912004"/>
            <a:ext cx="1199444" cy="51699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3254197" y="2624951"/>
            <a:ext cx="3079928" cy="90691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웹캠을 이용해 학습할 것인지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사진을 이용해 학습할 것인지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선택 하는 곳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1893533" y="5038676"/>
            <a:ext cx="4440591" cy="77676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334125" y="5219214"/>
            <a:ext cx="3079928" cy="3605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Class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를 추가하는 곳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내용 개체 틀 12"/>
          <p:cNvPicPr>
            <a:picLocks noChangeAspect="1"/>
          </p:cNvPicPr>
          <p:nvPr/>
        </p:nvPicPr>
        <p:blipFill rotWithShape="1">
          <a:blip r:embed="rId2"/>
          <a:srcRect l="650" t="3990" r="48010"/>
          <a:stretch>
            <a:fillRect/>
          </a:stretch>
        </p:blipFill>
        <p:spPr>
          <a:xfrm>
            <a:off x="815072" y="1068552"/>
            <a:ext cx="4486052" cy="4052321"/>
          </a:xfrm>
          <a:prstGeom prst="rect">
            <a:avLst/>
          </a:prstGeom>
        </p:spPr>
      </p:pic>
      <p:sp>
        <p:nvSpPr>
          <p:cNvPr id="1048619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학습 자료 만들기</a:t>
            </a:r>
            <a:r>
              <a:rPr lang="en-US" altLang="ko-KR"/>
              <a:t>,</a:t>
            </a:r>
            <a:r>
              <a:rPr lang="ko-KR" altLang="en-US"/>
              <a:t> 동작 학습시키기</a:t>
            </a:r>
            <a:endParaRPr lang="ko-KR" altLang="en-US"/>
          </a:p>
        </p:txBody>
      </p:sp>
      <p:pic>
        <p:nvPicPr>
          <p:cNvPr id="2097157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70" t="75370" r="46380" b="9180"/>
          <a:stretch>
            <a:fillRect/>
          </a:stretch>
        </p:blipFill>
        <p:spPr>
          <a:xfrm>
            <a:off x="815072" y="5643061"/>
            <a:ext cx="4486053" cy="691961"/>
          </a:xfrm>
          <a:prstGeom prst="rect">
            <a:avLst/>
          </a:prstGeom>
        </p:spPr>
      </p:pic>
      <p:sp>
        <p:nvSpPr>
          <p:cNvPr id="1048620" name="TextBox 4"/>
          <p:cNvSpPr txBox="1"/>
          <p:nvPr/>
        </p:nvSpPr>
        <p:spPr>
          <a:xfrm>
            <a:off x="1393449" y="5156860"/>
            <a:ext cx="3329297" cy="3657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옳바른 동작 자료</a:t>
            </a:r>
            <a:endParaRPr kumimoji="0" lang="ko-KR" altLang="en-US" sz="1800" b="1" i="0" u="none" strike="noStrike" kern="1200" cap="none" spc="0" normalizeH="0" baseline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048621" name="직사각형 5"/>
          <p:cNvSpPr/>
          <p:nvPr/>
        </p:nvSpPr>
        <p:spPr>
          <a:xfrm>
            <a:off x="815072" y="1063586"/>
            <a:ext cx="4486053" cy="4093274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2097158" name="그림 9" descr="테이블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t="1250"/>
          <a:stretch>
            <a:fillRect/>
          </a:stretch>
        </p:blipFill>
        <p:spPr>
          <a:xfrm>
            <a:off x="6756291" y="930945"/>
            <a:ext cx="4216509" cy="5015668"/>
          </a:xfrm>
          <a:prstGeom prst="rect">
            <a:avLst/>
          </a:prstGeom>
        </p:spPr>
      </p:pic>
      <p:sp>
        <p:nvSpPr>
          <p:cNvPr id="1048622" name="직사각형 12"/>
          <p:cNvSpPr/>
          <p:nvPr/>
        </p:nvSpPr>
        <p:spPr>
          <a:xfrm>
            <a:off x="6734223" y="930946"/>
            <a:ext cx="4238577" cy="4996110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23" name="TextBox 15"/>
          <p:cNvSpPr txBox="1"/>
          <p:nvPr/>
        </p:nvSpPr>
        <p:spPr>
          <a:xfrm>
            <a:off x="6999529" y="6087264"/>
            <a:ext cx="4620638" cy="6463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lang="en-US" altLang="ko-KR" b="1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Class</a:t>
            </a:r>
            <a:r>
              <a:rPr lang="ko-KR" altLang="en-US" b="1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를 추가하여 이름을 설정하고 </a:t>
            </a:r>
            <a:endParaRPr lang="ko-KR" altLang="en-US" b="1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잘못된 동작을 웹캠으로 찍어줍니다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</a:t>
            </a:r>
            <a:endParaRPr kumimoji="0" lang="en-US" altLang="ko-KR" sz="1800" b="1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048624" name="직사각형 16"/>
          <p:cNvSpPr/>
          <p:nvPr/>
        </p:nvSpPr>
        <p:spPr>
          <a:xfrm>
            <a:off x="7043552" y="1043513"/>
            <a:ext cx="1040192" cy="239983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25" name="직사각형 20"/>
          <p:cNvSpPr/>
          <p:nvPr/>
        </p:nvSpPr>
        <p:spPr>
          <a:xfrm>
            <a:off x="7076789" y="1572939"/>
            <a:ext cx="486859" cy="420818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26" name="직사각형 21"/>
          <p:cNvSpPr/>
          <p:nvPr/>
        </p:nvSpPr>
        <p:spPr>
          <a:xfrm>
            <a:off x="815072" y="5643062"/>
            <a:ext cx="4486053" cy="691960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27" name="TextBox 24"/>
          <p:cNvSpPr txBox="1"/>
          <p:nvPr/>
        </p:nvSpPr>
        <p:spPr>
          <a:xfrm>
            <a:off x="6688225" y="1003771"/>
            <a:ext cx="392294" cy="3693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1.</a:t>
            </a:r>
            <a:endParaRPr kumimoji="0" lang="ko-KR" altLang="en-US" sz="1800" b="1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048628" name="TextBox 25"/>
          <p:cNvSpPr txBox="1"/>
          <p:nvPr/>
        </p:nvSpPr>
        <p:spPr>
          <a:xfrm>
            <a:off x="6699366" y="1656144"/>
            <a:ext cx="392294" cy="3693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b="1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2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</a:t>
            </a:r>
            <a:endParaRPr kumimoji="0" lang="ko-KR" altLang="en-US" sz="1800" b="1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코딩 </a:t>
            </a:r>
            <a:endParaRPr lang="ko-KR" altLang="en-US"/>
          </a:p>
        </p:txBody>
      </p:sp>
      <p:pic>
        <p:nvPicPr>
          <p:cNvPr id="2097159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53862" y="1391105"/>
            <a:ext cx="5702342" cy="4396014"/>
          </a:xfrm>
          <a:prstGeom prst="rect">
            <a:avLst/>
          </a:prstGeom>
        </p:spPr>
      </p:pic>
      <p:pic>
        <p:nvPicPr>
          <p:cNvPr id="209716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5798" y="1391105"/>
            <a:ext cx="5801535" cy="4396014"/>
          </a:xfrm>
          <a:prstGeom prst="rect">
            <a:avLst/>
          </a:prstGeom>
        </p:spPr>
      </p:pic>
      <p:sp>
        <p:nvSpPr>
          <p:cNvPr id="1048630" name="직사각형 13"/>
          <p:cNvSpPr/>
          <p:nvPr/>
        </p:nvSpPr>
        <p:spPr>
          <a:xfrm>
            <a:off x="253861" y="4824416"/>
            <a:ext cx="5702342" cy="21426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31" name="직사각형 17"/>
          <p:cNvSpPr/>
          <p:nvPr/>
        </p:nvSpPr>
        <p:spPr>
          <a:xfrm>
            <a:off x="6235798" y="1391106"/>
            <a:ext cx="5798292" cy="4402046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048632" name="TextBox 18"/>
          <p:cNvSpPr txBox="1"/>
          <p:nvPr/>
        </p:nvSpPr>
        <p:spPr>
          <a:xfrm>
            <a:off x="3339812" y="6002187"/>
            <a:ext cx="5512376" cy="63483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spcBef>
                <a:spcPct val="0"/>
              </a:spcBef>
              <a:defRPr/>
            </a:pPr>
            <a:r>
              <a:rPr lang="ko-KR" altLang="en-US" b="1">
                <a:solidFill>
                  <a:srgbClr val="ff0000"/>
                </a:solidFill>
                <a:cs typeface="Arial"/>
              </a:rPr>
              <a:t>빨간 박스부분에 </a:t>
            </a:r>
            <a:endParaRPr lang="ko-KR" altLang="en-US" b="1">
              <a:solidFill>
                <a:srgbClr val="ff0000"/>
              </a:solidFill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파란색 부분의 코딩을 추가해줍니다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.</a:t>
            </a:r>
            <a:endParaRPr kumimoji="0" lang="en-US" altLang="ko-KR" sz="1800" b="1" i="0" u="none" strike="noStrike" kern="1200" cap="none" spc="0" normalizeH="0" baseline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2097161" name=""/>
          <p:cNvSpPr/>
          <p:nvPr/>
        </p:nvSpPr>
        <p:spPr>
          <a:xfrm>
            <a:off x="253861" y="2489729"/>
            <a:ext cx="5702343" cy="23346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097163" name="TextBox 20"/>
          <p:cNvSpPr txBox="1"/>
          <p:nvPr/>
        </p:nvSpPr>
        <p:spPr>
          <a:xfrm>
            <a:off x="4449801" y="2489729"/>
            <a:ext cx="1506403" cy="64209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00"/>
                </a:solidFill>
                <a:latin typeface="Arial"/>
                <a:ea typeface="한컴 윤고딕 230"/>
                <a:cs typeface="Arial"/>
              </a:rPr>
              <a:t>옳바른 동작 인식 코드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2097164" name="TextBox 20"/>
          <p:cNvSpPr txBox="1"/>
          <p:nvPr/>
        </p:nvSpPr>
        <p:spPr>
          <a:xfrm>
            <a:off x="6235798" y="1024795"/>
            <a:ext cx="3140893" cy="3663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잘 못된 동작 인식 코드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카카오 </a:t>
            </a:r>
            <a:r>
              <a:rPr lang="en-US" altLang="ko-KR"/>
              <a:t>API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5664201" cy="496093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API는 응용 프로그램에서 사용할 수 있도록, 운영 체제나 프로그래밍 언어가 제공하는 기능을 제어할 수 있게 만든 인터페이스를 뜻한다.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95158" y="1308100"/>
            <a:ext cx="5439639" cy="4211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8289" y="1442072"/>
            <a:ext cx="5577711" cy="43510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음성 파일 만들기 </a:t>
            </a:r>
            <a:r>
              <a:rPr lang="en-US" altLang="ko-KR"/>
              <a:t>(</a:t>
            </a:r>
            <a:r>
              <a:rPr lang="ko-KR" altLang="en-US"/>
              <a:t>카카오 </a:t>
            </a:r>
            <a:r>
              <a:rPr lang="en-US" altLang="ko-KR"/>
              <a:t>API)</a:t>
            </a:r>
            <a:endParaRPr lang="en-US" altLang="ko-KR"/>
          </a:p>
        </p:txBody>
      </p:sp>
      <p:sp>
        <p:nvSpPr>
          <p:cNvPr id="12" name=""/>
          <p:cNvSpPr txBox="1"/>
          <p:nvPr/>
        </p:nvSpPr>
        <p:spPr>
          <a:xfrm>
            <a:off x="518289" y="5793150"/>
            <a:ext cx="5577711" cy="64384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moba Xterm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이라는 프로그램을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이용해서 텍스트를 음성으로 바꿔줍니다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22" name=""/>
          <p:cNvPicPr>
            <a:picLocks noGrp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061137"/>
            <a:ext cx="5664201" cy="1781423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6505670" y="4423157"/>
            <a:ext cx="831146" cy="25704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096000" y="4842561"/>
            <a:ext cx="5638798" cy="6419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그러면 최종적으로 위와 같은 이름을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가진 음성파일이 생성됩니다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442072"/>
            <a:ext cx="5005806" cy="1619065"/>
          </a:xfrm>
          <a:prstGeom prst="rect">
            <a:avLst/>
          </a:prstGeom>
        </p:spPr>
      </p:pic>
      <p:sp>
        <p:nvSpPr>
          <p:cNvPr id="26" name=""/>
          <p:cNvSpPr/>
          <p:nvPr/>
        </p:nvSpPr>
        <p:spPr>
          <a:xfrm>
            <a:off x="6942941" y="2683050"/>
            <a:ext cx="831146" cy="257045"/>
          </a:xfrm>
          <a:prstGeom prst="rect">
            <a:avLst/>
          </a:prstGeom>
          <a:noFill/>
          <a:ln w="38100" cap="flat" cmpd="sng" algn="ctr">
            <a:solidFill>
              <a:srgbClr val="80008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7" name=""/>
          <p:cNvSpPr/>
          <p:nvPr/>
        </p:nvSpPr>
        <p:spPr>
          <a:xfrm>
            <a:off x="6301641" y="2542334"/>
            <a:ext cx="2297262" cy="140716"/>
          </a:xfrm>
          <a:prstGeom prst="rect">
            <a:avLst/>
          </a:prstGeom>
          <a:noFill/>
          <a:ln w="38100" cap="flat" cmpd="sng" algn="ctr">
            <a:solidFill>
              <a:srgbClr val="008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8598904" y="2447139"/>
            <a:ext cx="3135894" cy="3608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8000"/>
                </a:solidFill>
                <a:latin typeface="Arial"/>
                <a:ea typeface="한컴 윤고딕 230"/>
                <a:cs typeface="Arial"/>
              </a:rPr>
              <a:t>해당 텍스트를 음성으로 출력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8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29" name=""/>
          <p:cNvSpPr/>
          <p:nvPr/>
        </p:nvSpPr>
        <p:spPr>
          <a:xfrm>
            <a:off x="6096000" y="1442072"/>
            <a:ext cx="5638798" cy="161906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6096000" y="1063586"/>
            <a:ext cx="5664202" cy="3632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텍스트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Arial"/>
                <a:ea typeface="한컴 윤고딕 230"/>
                <a:cs typeface="Arial"/>
              </a:rPr>
              <a:t> 음성변환 코드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774087" y="2698521"/>
            <a:ext cx="3559228" cy="36662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800080"/>
                </a:solidFill>
                <a:latin typeface="Arial"/>
                <a:ea typeface="한컴 윤고딕 230"/>
                <a:cs typeface="Arial"/>
              </a:rPr>
              <a:t>해당 이름을 가진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800080"/>
                </a:solidFill>
                <a:latin typeface="Arial"/>
                <a:ea typeface="한컴 윤고딕 230"/>
                <a:cs typeface="Arial"/>
              </a:rPr>
              <a:t>mp3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800080"/>
                </a:solidFill>
                <a:latin typeface="Arial"/>
                <a:ea typeface="한컴 윤고딕 230"/>
                <a:cs typeface="Arial"/>
              </a:rPr>
              <a:t> 파일 생성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800080"/>
              </a:solidFill>
              <a:latin typeface="Arial"/>
              <a:ea typeface="한컴 윤고딕 23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netlify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1142" y="2352675"/>
            <a:ext cx="7509715" cy="375524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Netlify는 웹 기반 응용 프로그램 및 정적 웹 사이트를 위한 호스팅 및 서버리스 백엔드 서비스를 제공하는 클라우드 기반 컴퓨팅 회사입니다.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en-US">
                <a:hlinkClick r:id="rId3"/>
              </a:rPr>
              <a:t>https://app.netlify.com/signup?_ga=2.136624752.1330685940.1600782179-1380438874.1600782179</a:t>
            </a:r>
            <a:r>
              <a:rPr lang="en-US" altLang="ko-KR"/>
              <a:t> -</a:t>
            </a:r>
            <a:r>
              <a:rPr lang="ko-KR" altLang="en-US"/>
              <a:t> 주소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인공지능 실행 사이트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넷틀리파이를 이용해 웹사이트를 만드는 방법은 아래와 같습니다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150" y="2400156"/>
            <a:ext cx="11469700" cy="2057687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2769252"/>
            <a:ext cx="762106" cy="101931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773698" y="6089187"/>
            <a:ext cx="10644604" cy="36685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해당 칸에 저희가 여태 만든 인공지능 파일과 음성 파일을 폴더에 넣어 드래그 드랍 해줍니다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0" name=""/>
          <p:cNvSpPr/>
          <p:nvPr/>
        </p:nvSpPr>
        <p:spPr>
          <a:xfrm>
            <a:off x="361150" y="2362422"/>
            <a:ext cx="11469700" cy="203846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rcRect l="28440"/>
          <a:stretch>
            <a:fillRect/>
          </a:stretch>
        </p:blipFill>
        <p:spPr>
          <a:xfrm>
            <a:off x="1193905" y="2769252"/>
            <a:ext cx="2618797" cy="3223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사이트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28337" y="2106064"/>
            <a:ext cx="7535326" cy="394390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760996" y="1308100"/>
            <a:ext cx="10644604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그러면 아래와 같은 사이트가 뜨면서 웹사이트가 만들어 지며 네모칸의 주소로 들어가면 됩니다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3160664" y="2857722"/>
            <a:ext cx="3109352" cy="33942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웹사이트 디자인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l="17010" r="15310"/>
          <a:stretch>
            <a:fillRect/>
          </a:stretch>
        </p:blipFill>
        <p:spPr>
          <a:xfrm>
            <a:off x="6391578" y="2015446"/>
            <a:ext cx="4911065" cy="3546246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/>
        </p:nvSpPr>
        <p:spPr>
          <a:xfrm>
            <a:off x="492758" y="2015446"/>
            <a:ext cx="5603241" cy="3551704"/>
          </a:xfrm>
          <a:prstGeom prst="rect">
            <a:avLst/>
          </a:prstGeom>
        </p:spPr>
        <p:txBody>
          <a:bodyPr vert="horz" lIns="91440" tIns="45720" rIns="91440" bIns="45720"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아임웹은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2015년 10월부터 시작한 대한민국의 웹 기반 인터넷 홈페이지 빌더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입니다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웹사이트 디자인은 아임웹을 통해서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무료 템플릿을 다운받아 사용했습니다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Arial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주소 </a:t>
            </a:r>
            <a:r>
              <a:rPr xmlns:mc="http://schemas.openxmlformats.org/markup-compatibility/2006" xmlns:hp="http://schemas.haansoft.com/office/presentation/8.0" kumimoji="0" lang="en-US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https://imweb.me/</a:t>
            </a:r>
            <a:endParaRPr xmlns:mc="http://schemas.openxmlformats.org/markup-compatibility/2006" xmlns:hp="http://schemas.haansoft.com/office/presentation/8.0" kumimoji="0" lang="en-US" altLang="en-US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웹사이트 디자인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960939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en-US"/>
          </a:p>
        </p:txBody>
      </p:sp>
      <p:sp>
        <p:nvSpPr>
          <p:cNvPr id="11" name="내용 개체 틀 2"/>
          <p:cNvSpPr>
            <a:spLocks noGrp="1"/>
          </p:cNvSpPr>
          <p:nvPr/>
        </p:nvSpPr>
        <p:spPr>
          <a:xfrm>
            <a:off x="1727264" y="5320273"/>
            <a:ext cx="9167678" cy="1537727"/>
          </a:xfrm>
          <a:prstGeom prst="rect">
            <a:avLst/>
          </a:prstGeom>
        </p:spPr>
        <p:txBody>
          <a:bodyPr vert="horz" lIns="91440" tIns="45720" rIns="91440" bIns="45720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오른쪽은 저희가 이용한 웹사이트를 디자인할 때 사용한 템플릿입니다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왼쪽은 저희가 원하는 텍스트가 사이트에서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잘 나올 수 있도록 수정한 코드입니다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 l="17170" r="16110"/>
          <a:stretch>
            <a:fillRect/>
          </a:stretch>
        </p:blipFill>
        <p:spPr>
          <a:xfrm>
            <a:off x="6096000" y="1308100"/>
            <a:ext cx="4798940" cy="3514978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 b="14600"/>
          <a:stretch>
            <a:fillRect/>
          </a:stretch>
        </p:blipFill>
        <p:spPr>
          <a:xfrm>
            <a:off x="1727263" y="1308100"/>
            <a:ext cx="4368737" cy="3514978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2754344" y="4823078"/>
            <a:ext cx="2314575" cy="39471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000">
                <a:solidFill>
                  <a:srgbClr val="ff0000"/>
                </a:solidFill>
              </a:rPr>
              <a:t>코드 수정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338182" y="4823078"/>
            <a:ext cx="2314576" cy="3947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웹사이트 디자인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작품 설명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제작동기</a:t>
            </a:r>
            <a:r>
              <a:rPr lang="en-US" altLang="ko-KR"/>
              <a:t>,</a:t>
            </a:r>
            <a:r>
              <a:rPr lang="ko-KR" altLang="en-US"/>
              <a:t> 과정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활용 방안 및 기대 효과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만들기 </a:t>
            </a:r>
            <a:r>
              <a:rPr lang="en-US" altLang="ko-KR"/>
              <a:t>(</a:t>
            </a:r>
            <a:r>
              <a:rPr lang="ko-KR" altLang="en-US"/>
              <a:t>개요</a:t>
            </a:r>
            <a:r>
              <a:rPr lang="en-US" altLang="ko-KR"/>
              <a:t>,</a:t>
            </a:r>
            <a:r>
              <a:rPr lang="ko-KR" altLang="en-US"/>
              <a:t> 설치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5664201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구글이 안드로이드 앱 개발을 위해 JetBrains 사의 IntelliJ IDEA를 기반으로 만든 통합 개발 환경이다.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  <a:hlinkClick r:id="rId2"/>
              </a:rPr>
              <a:t>https://developer.android.com/studio/index.html</a:t>
            </a:r>
            <a:r>
              <a:rPr lang="ko-KR" altLang="en-US">
                <a:solidFill>
                  <a:srgbClr val="000000"/>
                </a:solidFill>
              </a:rPr>
              <a:t> </a:t>
            </a:r>
            <a:r>
              <a:rPr lang="en-US" altLang="ko-KR">
                <a:solidFill>
                  <a:srgbClr val="000000"/>
                </a:solidFill>
              </a:rPr>
              <a:t>-</a:t>
            </a:r>
            <a:r>
              <a:rPr lang="ko-KR" altLang="en-US">
                <a:solidFill>
                  <a:srgbClr val="000000"/>
                </a:solidFill>
              </a:rPr>
              <a:t> 다운로드 주소</a:t>
            </a:r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8855" y="1705793"/>
            <a:ext cx="5199370" cy="4165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만들기 </a:t>
            </a:r>
            <a:r>
              <a:rPr lang="en-US" altLang="ko-KR"/>
              <a:t>(</a:t>
            </a:r>
            <a:r>
              <a:rPr lang="ko-KR" altLang="en-US"/>
              <a:t>코드 설명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5664201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저희가 어플을 만들기 위해 사용한 코드에 대해서 간단하게 설명 드리겠습니다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 b="1">
                <a:solidFill>
                  <a:srgbClr val="ff0000"/>
                </a:solidFill>
              </a:rPr>
              <a:t>빨간색</a:t>
            </a:r>
            <a:r>
              <a:rPr lang="ko-KR" altLang="en-US"/>
              <a:t>은 인터페이스의 길이</a:t>
            </a:r>
            <a:r>
              <a:rPr lang="en-US" altLang="ko-KR"/>
              <a:t>,</a:t>
            </a:r>
            <a:r>
              <a:rPr lang="ko-KR" altLang="en-US"/>
              <a:t> 높이 등을 설정하는 코드 입니다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 b="1">
                <a:solidFill>
                  <a:srgbClr val="0000ff"/>
                </a:solidFill>
              </a:rPr>
              <a:t>파란색</a:t>
            </a:r>
            <a:r>
              <a:rPr lang="ko-KR" altLang="en-US"/>
              <a:t>은 위에 부터 글자</a:t>
            </a:r>
            <a:r>
              <a:rPr lang="en-US" altLang="ko-KR"/>
              <a:t>,</a:t>
            </a:r>
            <a:r>
              <a:rPr lang="ko-KR" altLang="en-US"/>
              <a:t> 글자 색깔</a:t>
            </a:r>
            <a:r>
              <a:rPr lang="en-US" altLang="ko-KR"/>
              <a:t>,</a:t>
            </a:r>
            <a:r>
              <a:rPr lang="ko-KR" altLang="en-US"/>
              <a:t> 글자의 크기를 설정하는 코드입니다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 b="1">
                <a:solidFill>
                  <a:srgbClr val="ff843a"/>
                </a:solidFill>
              </a:rPr>
              <a:t>주황색</a:t>
            </a:r>
            <a:r>
              <a:rPr lang="ko-KR" altLang="en-US"/>
              <a:t>은 리소스를 생성할때 사용되는 코드입니다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43996" y="1308100"/>
            <a:ext cx="4544059" cy="4960939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6999239" y="1752821"/>
            <a:ext cx="2575952" cy="663279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6" name=""/>
          <p:cNvSpPr/>
          <p:nvPr/>
        </p:nvSpPr>
        <p:spPr>
          <a:xfrm>
            <a:off x="6999239" y="2487537"/>
            <a:ext cx="2575952" cy="1139529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7" name=""/>
          <p:cNvSpPr/>
          <p:nvPr/>
        </p:nvSpPr>
        <p:spPr>
          <a:xfrm>
            <a:off x="6999239" y="4562255"/>
            <a:ext cx="1816787" cy="351552"/>
          </a:xfrm>
          <a:prstGeom prst="rect">
            <a:avLst/>
          </a:prstGeom>
          <a:noFill/>
          <a:ln w="38100" cap="flat" cmpd="sng" algn="ctr">
            <a:solidFill>
              <a:srgbClr val="ff843a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안드로이드 어플 </a:t>
            </a:r>
            <a:r>
              <a:rPr lang="en-US" altLang="ko-KR"/>
              <a:t>(</a:t>
            </a:r>
            <a:r>
              <a:rPr lang="ko-KR" altLang="en-US"/>
              <a:t>실행 인터페이스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184563"/>
            <a:ext cx="2160270" cy="448887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74528" y="1184563"/>
            <a:ext cx="2160270" cy="4488872"/>
          </a:xfrm>
          <a:prstGeom prst="rect">
            <a:avLst/>
          </a:prstGeom>
        </p:spPr>
      </p:pic>
      <p:cxnSp>
        <p:nvCxnSpPr>
          <p:cNvPr id="13" name=""/>
          <p:cNvCxnSpPr>
            <a:stCxn id="9" idx="3"/>
          </p:cNvCxnSpPr>
          <p:nvPr/>
        </p:nvCxnSpPr>
        <p:spPr>
          <a:xfrm>
            <a:off x="2592069" y="3429000"/>
            <a:ext cx="88759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/>
          <p:cNvCxnSpPr/>
          <p:nvPr/>
        </p:nvCxnSpPr>
        <p:spPr>
          <a:xfrm>
            <a:off x="5639935" y="3429000"/>
            <a:ext cx="960210" cy="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5" name=""/>
          <p:cNvCxnSpPr>
            <a:endCxn id="12" idx="1"/>
          </p:cNvCxnSpPr>
          <p:nvPr/>
        </p:nvCxnSpPr>
        <p:spPr>
          <a:xfrm>
            <a:off x="8760415" y="3429000"/>
            <a:ext cx="814114" cy="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/>
          <p:nvPr/>
        </p:nvSpPr>
        <p:spPr>
          <a:xfrm>
            <a:off x="1163566" y="3102680"/>
            <a:ext cx="696736" cy="652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/>
          <p:nvPr/>
        </p:nvSpPr>
        <p:spPr>
          <a:xfrm>
            <a:off x="9574528" y="2192338"/>
            <a:ext cx="396382" cy="36159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0145" y="1184563"/>
            <a:ext cx="2160270" cy="4488872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>
            <a:off x="6600145" y="2011539"/>
            <a:ext cx="2160270" cy="36159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9665" y="1184563"/>
            <a:ext cx="2160270" cy="4488872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3479665" y="2531886"/>
            <a:ext cx="2160270" cy="34395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심박수 측정기</a:t>
            </a: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403747"/>
            <a:ext cx="5400675" cy="4050506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695324" y="5677326"/>
            <a:ext cx="10801352" cy="7522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200">
                <a:solidFill>
                  <a:srgbClr val="ff0000"/>
                </a:solidFill>
              </a:rPr>
              <a:t>운동을 하면서 심박수를 측정 할 수 있도록 </a:t>
            </a:r>
            <a:endParaRPr lang="ko-KR" altLang="en-US" sz="220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ko-KR" altLang="en-US" sz="2200">
                <a:solidFill>
                  <a:srgbClr val="ff0000"/>
                </a:solidFill>
              </a:rPr>
              <a:t>아두이노를 이용해 심박수 측정기를 만들었습니다</a:t>
            </a:r>
            <a:r>
              <a:rPr lang="en-US" altLang="ko-KR" sz="2200">
                <a:solidFill>
                  <a:srgbClr val="ff0000"/>
                </a:solidFill>
              </a:rPr>
              <a:t>.</a:t>
            </a:r>
            <a:endParaRPr lang="en-US" altLang="ko-KR" sz="2200">
              <a:solidFill>
                <a:srgbClr val="ff0000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324" y="1392339"/>
            <a:ext cx="5400675" cy="4073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활용 방안 및 기대 효과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3224" y="1452225"/>
            <a:ext cx="11385551" cy="4758075"/>
          </a:xfrm>
        </p:spPr>
        <p:txBody>
          <a:bodyPr/>
          <a:lstStyle/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활용 방안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간편한 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ff0000"/>
                </a:solidFill>
              </a:rPr>
              <a:t>가정용 헬스기기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로 활용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인공지능 기술을 적용하여 다양한 가정에서 사용하는 물건에 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ff0000"/>
                </a:solidFill>
              </a:rPr>
              <a:t>응용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이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기대효과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코로나</a:t>
            </a:r>
            <a:r>
              <a:rPr xmlns:mc="http://schemas.openxmlformats.org/markup-compatibility/2006" xmlns:hp="http://schemas.haansoft.com/office/presentation/8.0" lang="en-US" altLang="ko-KR" sz="2000" b="0" i="0" u="none" strike="noStrike" mc:Ignorable="hp" hp:hslEmbossed="0">
                <a:solidFill>
                  <a:srgbClr val="000000"/>
                </a:solidFill>
              </a:rPr>
              <a:t>19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 감염 예방 및 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ff0000"/>
                </a:solidFill>
              </a:rPr>
              <a:t>확찐자</a:t>
            </a:r>
            <a:r>
              <a:rPr xmlns:mc="http://schemas.openxmlformats.org/markup-compatibility/2006" xmlns:hp="http://schemas.haansoft.com/office/presentation/8.0" lang="en-US" altLang="ko-KR" sz="2000" b="0" i="0" u="none" strike="noStrike" mc:Ignorable="hp" hp:hslEmbossed="0">
                <a:solidFill>
                  <a:srgbClr val="000000"/>
                </a:solidFill>
              </a:rPr>
              <a:t>(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살찐자</a:t>
            </a:r>
            <a:r>
              <a:rPr xmlns:mc="http://schemas.openxmlformats.org/markup-compatibility/2006" xmlns:hp="http://schemas.haansoft.com/office/presentation/8.0" lang="en-US" altLang="ko-KR" sz="2000" b="0" i="0" u="none" strike="noStrike" mc:Ignorable="hp" hp:hslEmbossed="0">
                <a:solidFill>
                  <a:srgbClr val="000000"/>
                </a:solidFill>
              </a:rPr>
              <a:t>)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 예방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</a:rPr>
              <a:t>인공지능과 사물 인터넷 기술의 융합 서비스 개발로 다른 헬스 케어 서비스들 과의 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ff0000"/>
                </a:solidFill>
              </a:rPr>
              <a:t>차별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ff0000"/>
              </a:solidFill>
            </a:endParaRPr>
          </a:p>
          <a:p>
            <a:pPr marL="1905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작품설명</a:t>
            </a:r>
            <a:r>
              <a:rPr lang="en-US" altLang="ko-KR"/>
              <a:t>(</a:t>
            </a:r>
            <a:r>
              <a:rPr lang="ko-KR" altLang="en-US"/>
              <a:t>인터페이스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1953085" y="5403911"/>
            <a:ext cx="8260427" cy="10045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>
                <a:solidFill>
                  <a:srgbClr val="000000"/>
                </a:solidFill>
              </a:rPr>
              <a:t>인터넷이 연결 되있는 곳이면 어디서든지 컴퓨터나 스마트폰을 통해 음식 칼로리를 계산하고 운동의 자세를 교정하며 운동 횟수를 카운트 해주는 인공지능 헬스트레이너를 만들었습니다</a:t>
            </a:r>
            <a:r>
              <a:rPr lang="en-US" altLang="ko-KR" sz="2000">
                <a:solidFill>
                  <a:srgbClr val="000000"/>
                </a:solidFill>
              </a:rPr>
              <a:t>.</a:t>
            </a:r>
            <a:endParaRPr lang="en-US" altLang="ko-KR" sz="2000">
              <a:solidFill>
                <a:srgbClr val="000000"/>
              </a:solidFill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1953084" y="1063586"/>
            <a:ext cx="8260427" cy="4121727"/>
            <a:chOff x="2441618" y="1063585"/>
            <a:chExt cx="8260427" cy="4121727"/>
          </a:xfrm>
        </p:grpSpPr>
        <p:pic>
          <p:nvPicPr>
            <p:cNvPr id="20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25200" y="1063586"/>
              <a:ext cx="6276845" cy="4121727"/>
            </a:xfrm>
            <a:prstGeom prst="rect">
              <a:avLst/>
            </a:prstGeom>
          </p:spPr>
        </p:pic>
        <p:pic>
          <p:nvPicPr>
            <p:cNvPr id="2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41618" y="1063585"/>
              <a:ext cx="1983581" cy="4121727"/>
            </a:xfrm>
            <a:prstGeom prst="rect">
              <a:avLst/>
            </a:prstGeom>
          </p:spPr>
        </p:pic>
      </p:grpSp>
      <p:sp>
        <p:nvSpPr>
          <p:cNvPr id="24" name=""/>
          <p:cNvSpPr txBox="1"/>
          <p:nvPr/>
        </p:nvSpPr>
        <p:spPr>
          <a:xfrm>
            <a:off x="1953085" y="4433887"/>
            <a:ext cx="1990265" cy="36480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  <a:latin typeface="한컴 윤고딕 230"/>
              </a:rPr>
              <a:t>모바일</a:t>
            </a:r>
            <a:endParaRPr lang="ko-KR" altLang="en-US">
              <a:solidFill>
                <a:srgbClr val="ff0000"/>
              </a:solidFill>
              <a:latin typeface="한컴 윤고딕 230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6096000" y="4433887"/>
            <a:ext cx="1990265" cy="36480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PC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26" name=""/>
          <p:cNvSpPr/>
          <p:nvPr/>
        </p:nvSpPr>
        <p:spPr>
          <a:xfrm>
            <a:off x="1953084" y="1854728"/>
            <a:ext cx="1990266" cy="643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6576943" y="1063586"/>
            <a:ext cx="3636569" cy="449792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작품설명</a:t>
            </a:r>
            <a:r>
              <a:rPr lang="en-US" altLang="ko-KR"/>
              <a:t>(PC </a:t>
            </a:r>
            <a:r>
              <a:rPr lang="ko-KR" altLang="en-US"/>
              <a:t>동작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431800" y="2812126"/>
            <a:ext cx="4829202" cy="14912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300">
                <a:solidFill>
                  <a:srgbClr val="000000"/>
                </a:solidFill>
              </a:rPr>
              <a:t>칼로리를 입력하고 운동을 시작하면 음성과 숫자를 통해 운동 횟수 그리고 운동을 하면서 소비한 칼로리 양을 실시간으로 볼 수 있습니다</a:t>
            </a:r>
            <a:r>
              <a:rPr lang="en-US" altLang="ko-KR" sz="2300">
                <a:solidFill>
                  <a:srgbClr val="000000"/>
                </a:solidFill>
              </a:rPr>
              <a:t>.</a:t>
            </a:r>
            <a:endParaRPr lang="en-US" altLang="ko-KR" sz="2300">
              <a:solidFill>
                <a:srgbClr val="000000"/>
              </a:solidFill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6381884" y="5809715"/>
            <a:ext cx="4232032" cy="36763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PC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에서 인공지능 헬스트레이너 동작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26" name="pc 동작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0" end="975"/>
                </p14:media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5261002" y="1608244"/>
            <a:ext cx="6473796" cy="364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402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작품설명</a:t>
            </a:r>
            <a:r>
              <a:rPr lang="en-US" altLang="ko-KR"/>
              <a:t>(PC </a:t>
            </a:r>
            <a:r>
              <a:rPr lang="ko-KR" altLang="en-US"/>
              <a:t>동작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1877218" y="5943029"/>
            <a:ext cx="8437564" cy="78924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</a:rPr>
              <a:t>음식이나 사진을 보여주면 칼로리 인포메이션을 통해 </a:t>
            </a:r>
            <a:endParaRPr lang="ko-KR" altLang="en-US" sz="230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</a:rPr>
              <a:t>실시간으로 칼로리를 확인할 수 있습니다</a:t>
            </a:r>
            <a:r>
              <a:rPr lang="en-US" altLang="ko-KR" sz="2300">
                <a:solidFill>
                  <a:srgbClr val="000000"/>
                </a:solidFill>
              </a:rPr>
              <a:t>.</a:t>
            </a:r>
            <a:endParaRPr lang="en-US" altLang="ko-KR" sz="2300">
              <a:solidFill>
                <a:srgbClr val="000000"/>
              </a:solidFill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7218" y="1055935"/>
            <a:ext cx="8437564" cy="4746130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2140478" y="4280076"/>
            <a:ext cx="2831042" cy="6995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>
                <a:solidFill>
                  <a:srgbClr val="ff0000"/>
                </a:solidFill>
              </a:rPr>
              <a:t>라면 한 봉지당 </a:t>
            </a:r>
            <a:r>
              <a:rPr lang="en-US" altLang="ko-KR" sz="2000">
                <a:solidFill>
                  <a:srgbClr val="ff0000"/>
                </a:solidFill>
              </a:rPr>
              <a:t>500Kcal</a:t>
            </a:r>
            <a:r>
              <a:rPr lang="ko-KR" altLang="en-US" sz="2000">
                <a:solidFill>
                  <a:srgbClr val="ff0000"/>
                </a:solidFill>
              </a:rPr>
              <a:t>입니다</a:t>
            </a:r>
            <a:r>
              <a:rPr lang="en-US" altLang="ko-KR" sz="2000">
                <a:solidFill>
                  <a:srgbClr val="ff0000"/>
                </a:solidFill>
              </a:rPr>
              <a:t>.</a:t>
            </a:r>
            <a:endParaRPr lang="en-US" altLang="ko-KR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작품설명</a:t>
            </a:r>
            <a:r>
              <a:rPr lang="en-US" altLang="ko-KR"/>
              <a:t>(</a:t>
            </a:r>
            <a:r>
              <a:rPr lang="ko-KR" altLang="en-US"/>
              <a:t>스마트폰</a:t>
            </a:r>
            <a:r>
              <a:rPr lang="en-US" altLang="ko-KR"/>
              <a:t> </a:t>
            </a:r>
            <a:r>
              <a:rPr lang="ko-KR" altLang="en-US"/>
              <a:t>동작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431799" y="2854815"/>
            <a:ext cx="4829202" cy="11483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300">
                <a:solidFill>
                  <a:srgbClr val="000000"/>
                </a:solidFill>
              </a:rPr>
              <a:t>스마트폰에서 구동할 때는 칼로리를 확인 할 수는 없지만 음성을 통해 횟수는 확인 할 수 있습니다</a:t>
            </a:r>
            <a:r>
              <a:rPr lang="en-US" altLang="ko-KR" sz="2300">
                <a:solidFill>
                  <a:srgbClr val="000000"/>
                </a:solidFill>
              </a:rPr>
              <a:t>.</a:t>
            </a:r>
            <a:endParaRPr lang="en-US" altLang="ko-KR" sz="2300">
              <a:solidFill>
                <a:srgbClr val="000000"/>
              </a:solidFill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6538897" y="5809715"/>
            <a:ext cx="4232032" cy="36763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스마트폰에서 인공지능 헬스트레이너 동작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27" name="폰 실행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2683" end="3652"/>
                </p14:media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5690307" y="1761408"/>
            <a:ext cx="5929212" cy="3335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66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구조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l="17230" r="20050"/>
          <a:stretch>
            <a:fillRect/>
          </a:stretch>
        </p:blipFill>
        <p:spPr>
          <a:xfrm>
            <a:off x="1066798" y="2283790"/>
            <a:ext cx="2151450" cy="2290419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2290" y="2362051"/>
            <a:ext cx="2133897" cy="2133897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4768273" y="1582352"/>
            <a:ext cx="2655454" cy="70010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solidFill>
                  <a:srgbClr val="000000"/>
                </a:solidFill>
              </a:rPr>
              <a:t>AI </a:t>
            </a:r>
            <a:r>
              <a:rPr lang="ko-KR" altLang="en-US" sz="4000">
                <a:solidFill>
                  <a:srgbClr val="000000"/>
                </a:solidFill>
              </a:rPr>
              <a:t>인공지능</a:t>
            </a:r>
            <a:endParaRPr lang="ko-KR" altLang="en-US" sz="4000">
              <a:solidFill>
                <a:srgbClr val="000000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52069" y="2282459"/>
            <a:ext cx="2687862" cy="2293082"/>
          </a:xfrm>
          <a:prstGeom prst="rect">
            <a:avLst/>
          </a:prstGeom>
        </p:spPr>
      </p:pic>
      <p:cxnSp>
        <p:nvCxnSpPr>
          <p:cNvPr id="14" name=""/>
          <p:cNvCxnSpPr>
            <a:stCxn id="9" idx="3"/>
          </p:cNvCxnSpPr>
          <p:nvPr/>
        </p:nvCxnSpPr>
        <p:spPr>
          <a:xfrm>
            <a:off x="3218249" y="3429000"/>
            <a:ext cx="1647438" cy="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"/>
          <p:cNvCxnSpPr>
            <a:stCxn id="13" idx="3"/>
            <a:endCxn id="11" idx="1"/>
          </p:cNvCxnSpPr>
          <p:nvPr/>
        </p:nvCxnSpPr>
        <p:spPr>
          <a:xfrm>
            <a:off x="7439931" y="3429000"/>
            <a:ext cx="1702359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 txBox="1"/>
          <p:nvPr/>
        </p:nvSpPr>
        <p:spPr>
          <a:xfrm>
            <a:off x="1322439" y="1923071"/>
            <a:ext cx="1640170" cy="36102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solidFill>
                  <a:srgbClr val="000000"/>
                </a:solidFill>
              </a:rPr>
              <a:t>학습 자료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9644796" y="1994774"/>
            <a:ext cx="1128889" cy="3672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자세 인식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919993" y="4994451"/>
            <a:ext cx="8352014" cy="39479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000">
                <a:solidFill>
                  <a:srgbClr val="ff0000"/>
                </a:solidFill>
              </a:rPr>
              <a:t>자료를 주면 인공지능이 학습을 해서 자세를 인식함</a:t>
            </a:r>
            <a:endParaRPr lang="ko-KR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제작 동기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3224" y="5471775"/>
            <a:ext cx="11385551" cy="1386224"/>
          </a:xfrm>
        </p:spPr>
        <p:txBody>
          <a:bodyPr/>
          <a:lstStyle/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/>
              <a:t>최근 코로나 사태로 인해 집에서 보내는 시간이 증가 되며 사람들이 직접 헬스장에 나와서 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/>
              <a:t>운동을 할 수 없어 </a:t>
            </a:r>
            <a:r>
              <a:rPr xmlns:mc="http://schemas.openxmlformats.org/markup-compatibility/2006" xmlns:hp="http://schemas.haansoft.com/office/presentation/8.0" lang="en-US" altLang="ko-KR" sz="2000" b="0" i="0" u="none" strike="noStrike" mc:Ignorable="hp" hp:hslEmbossed="0"/>
              <a:t>“</a:t>
            </a: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/>
              <a:t>인공지능 기술을 활용한 가정용 헬스트레이너를 개발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ko-KR" altLang="en-US" sz="2000" b="0" i="0" u="none" strike="noStrike" mc:Ignorable="hp" hp:hslEmbossed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en-US" altLang="ko-KR" sz="2000" b="0" i="0" u="none" strike="noStrike" mc:Ignorable="hp" hp:hslEmbossed="0"/>
          </a:p>
          <a:p>
            <a:pPr marL="190500" lvl="1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lang="en-US" altLang="ko-KR" b="0" i="0" u="none" strike="noStrike" mc:Ignorable="hp" hp:hslEmbossed="0">
              <a:solidFill>
                <a:srgbClr val="000000"/>
              </a:solidFill>
            </a:endParaRPr>
          </a:p>
          <a:p>
            <a:pPr marL="0" indent="0" algn="ctr">
              <a:buNone/>
              <a:defRPr/>
            </a:pPr>
            <a:endParaRPr xmlns:mc="http://schemas.openxmlformats.org/markup-compatibility/2006" xmlns:hp="http://schemas.haansoft.com/office/presentation/8.0" lang="en-US" altLang="ko-KR" b="0" i="0" u="none" strike="noStrike" mc:Ignorable="hp" hp:hslEmbossed="0">
              <a:solidFill>
                <a:srgbClr val="000000"/>
              </a:solidFill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867524" y="4990902"/>
            <a:ext cx="3238586" cy="3665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인기가 많은 운동 어플들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한컴 윤고딕 230"/>
            </a:endParaRPr>
          </a:p>
        </p:txBody>
      </p:sp>
      <p:grpSp>
        <p:nvGrpSpPr>
          <p:cNvPr id="10" name=""/>
          <p:cNvGrpSpPr/>
          <p:nvPr/>
        </p:nvGrpSpPr>
        <p:grpSpPr>
          <a:xfrm rot="0">
            <a:off x="2857415" y="949286"/>
            <a:ext cx="6477170" cy="3932346"/>
            <a:chOff x="3374018" y="1063585"/>
            <a:chExt cx="6943895" cy="4046691"/>
          </a:xfrm>
        </p:grpSpPr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370445" y="1063586"/>
              <a:ext cx="1947469" cy="4046691"/>
            </a:xfrm>
            <a:prstGeom prst="rect">
              <a:avLst/>
            </a:prstGeom>
          </p:spPr>
        </p:pic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74018" y="1063585"/>
              <a:ext cx="4996425" cy="4046691"/>
            </a:xfrm>
            <a:prstGeom prst="rect">
              <a:avLst/>
            </a:prstGeom>
          </p:spPr>
        </p:pic>
      </p:grpSp>
      <p:sp>
        <p:nvSpPr>
          <p:cNvPr id="12" name=""/>
          <p:cNvSpPr txBox="1"/>
          <p:nvPr/>
        </p:nvSpPr>
        <p:spPr>
          <a:xfrm>
            <a:off x="2857415" y="4990902"/>
            <a:ext cx="4503648" cy="3665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코로나로 인해 많은 제약이 걸린 헬스장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44500" y="695302"/>
            <a:ext cx="11302999" cy="939784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제작 과정 </a:t>
            </a:r>
            <a:br>
              <a:rPr lang="ko-KR" altLang="en-US"/>
            </a:br>
            <a:br>
              <a:rPr lang="ko-KR" altLang="en-US"/>
            </a:br>
            <a:r>
              <a:rPr lang="en-US" altLang="ko-KR"/>
              <a:t>1.</a:t>
            </a:r>
            <a:r>
              <a:rPr lang="ko-KR" altLang="en-US"/>
              <a:t> 티처블 머신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761363"/>
            <a:ext cx="5603241" cy="3551704"/>
          </a:xfrm>
        </p:spPr>
        <p:txBody>
          <a:bodyPr/>
          <a:lstStyle/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티처블 머신은 구글에서 만든 오픈 소스 인공지능으로 이미지</a:t>
            </a:r>
            <a:r>
              <a:rPr lang="en-US" altLang="ko-KR"/>
              <a:t>, </a:t>
            </a:r>
            <a:r>
              <a:rPr lang="ko-KR" altLang="en-US"/>
              <a:t>소리</a:t>
            </a:r>
            <a:r>
              <a:rPr lang="en-US" altLang="ko-KR"/>
              <a:t>,</a:t>
            </a:r>
            <a:r>
              <a:rPr lang="ko-KR" altLang="en-US"/>
              <a:t> 자세등을</a:t>
            </a:r>
            <a:r>
              <a:rPr lang="en-US" altLang="ko-KR"/>
              <a:t> </a:t>
            </a:r>
            <a:r>
              <a:rPr lang="ko-KR" altLang="en-US"/>
              <a:t>인식</a:t>
            </a:r>
            <a:r>
              <a:rPr lang="en-US" altLang="ko-KR"/>
              <a:t>,</a:t>
            </a:r>
            <a:r>
              <a:rPr lang="ko-KR" altLang="en-US"/>
              <a:t> 학습하는 기능이 있습니다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저희는 웹캠을 이용하여 자세를 인식해주는 인공지능인</a:t>
            </a:r>
            <a:r>
              <a:rPr lang="en-US" altLang="ko-KR"/>
              <a:t> </a:t>
            </a:r>
            <a:r>
              <a:rPr lang="ko-KR" altLang="en-US"/>
              <a:t>포즈 프로젝트를 이용했습니다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308168"/>
            <a:ext cx="5644877" cy="2757954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9672284" y="3187582"/>
            <a:ext cx="1807985" cy="1728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532</ep:Words>
  <ep:PresentationFormat>와이드스크린</ep:PresentationFormat>
  <ep:Paragraphs>102</ep:Paragraphs>
  <ep:Slides>24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교차</vt:lpstr>
      <vt:lpstr>인공지능 헬스트레이너</vt:lpstr>
      <vt:lpstr>목차</vt:lpstr>
      <vt:lpstr>작품설명(인터페이스)</vt:lpstr>
      <vt:lpstr>작품설명(PC 동작)</vt:lpstr>
      <vt:lpstr>작품설명(PC 동작)</vt:lpstr>
      <vt:lpstr>작품설명(스마트폰 동작)</vt:lpstr>
      <vt:lpstr>시스템 구조</vt:lpstr>
      <vt:lpstr>제작 동기</vt:lpstr>
      <vt:lpstr>제작 과정   1. 티처블 머신</vt:lpstr>
      <vt:lpstr>1. Pose Project 활용</vt:lpstr>
      <vt:lpstr>1. 학습 자료 만들기, 동작 학습시키기</vt:lpstr>
      <vt:lpstr>1. 코딩</vt:lpstr>
      <vt:lpstr>2. 카카오 API</vt:lpstr>
      <vt:lpstr>2. 음성 파일 만들기 (카카오 API)</vt:lpstr>
      <vt:lpstr>3. netlify</vt:lpstr>
      <vt:lpstr>3. 인공지능 실행 사이트 만들기</vt:lpstr>
      <vt:lpstr>3. 사이트 만들기</vt:lpstr>
      <vt:lpstr>3. 웹사이트 디자인</vt:lpstr>
      <vt:lpstr>3. 웹사이트 디자인</vt:lpstr>
      <vt:lpstr>4. 안드로이드 어플 만들기 (개요, 설치)</vt:lpstr>
      <vt:lpstr>4. 안드로이드 어플 만들기 (코드 설명)</vt:lpstr>
      <vt:lpstr>4. 안드로이드 어플 (실행 인터페이스)</vt:lpstr>
      <vt:lpstr>5. 심박수 측정기</vt:lpstr>
      <vt:lpstr>활용 방안 및 기대 효과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YUHAN</dc:creator>
  <cp:lastModifiedBy>donha</cp:lastModifiedBy>
  <dcterms:modified xsi:type="dcterms:W3CDTF">2020-12-03T10:03:04.132</dcterms:modified>
  <cp:revision>192</cp:revision>
  <dc:title>캡스톤 디자인 2조 4주차</dc:title>
  <cp:version/>
</cp:coreProperties>
</file>